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88" r:id="rId22"/>
    <p:sldId id="290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1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8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647873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F1162F76-A2A4-65DD-595A-FE897570B1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" y="0"/>
            <a:ext cx="12187557" cy="68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/>
          <p:cNvSpPr txBox="1"/>
          <p:nvPr/>
        </p:nvSpPr>
        <p:spPr>
          <a:xfrm>
            <a:off x="4798099" y="5844825"/>
            <a:ext cx="57810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Mary Fair, 1940</a:t>
            </a:r>
            <a:r>
              <a:rPr lang="en-US" sz="1100" b="1" kern="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 portrait fait partie d’une collection de photographies vernaculaires offertes par Frank B. 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Jamerson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aux Archives de la Ville d’Edmonton.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 descr="A person lying on a blanket in a grassy field&#10;&#10;AI-generated content may be incorrect.">
            <a:extLst>
              <a:ext uri="{FF2B5EF4-FFF2-40B4-BE49-F238E27FC236}">
                <a16:creationId xmlns:a16="http://schemas.microsoft.com/office/drawing/2014/main" id="{903E506B-386C-E83F-F59E-CF82C52CCF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299" y="355600"/>
            <a:ext cx="4138301" cy="60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1700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/>
          <p:cNvSpPr txBox="1"/>
          <p:nvPr/>
        </p:nvSpPr>
        <p:spPr>
          <a:xfrm>
            <a:off x="4913117" y="6050757"/>
            <a:ext cx="4138301" cy="415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Autoportrait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v.1918. </a:t>
            </a:r>
            <a:endParaRPr lang="en-US" sz="1100" b="1" kern="1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2B8E358F-ACE5-4E6B-3E26-785502C899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6034" y="391786"/>
            <a:ext cx="4243583" cy="60744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EACD3-2043-10DD-62D6-E3155BAC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4CA2AE0-7F75-35E8-0A52-46EE12729BCF}"/>
              </a:ext>
            </a:extLst>
          </p:cNvPr>
          <p:cNvSpPr txBox="1"/>
          <p:nvPr/>
        </p:nvSpPr>
        <p:spPr>
          <a:xfrm>
            <a:off x="8013700" y="5166113"/>
            <a:ext cx="3898900" cy="92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fr-CA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Gus et </a:t>
            </a:r>
            <a:r>
              <a:rPr lang="fr-CA" sz="1100" b="1" i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Louie</a:t>
            </a:r>
            <a:r>
              <a:rPr lang="fr-CA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r>
              <a:rPr lang="fr-CA" sz="1100" b="1" i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Jonsson</a:t>
            </a:r>
            <a:r>
              <a:rPr lang="fr-CA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transportant des grumes de débardage sur leur propriété à l’aide de leurs chevaux, Grey et Jim, district de Big Woody, Swan River, Manitoba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v.1916.</a:t>
            </a:r>
          </a:p>
        </p:txBody>
      </p:sp>
      <p:pic>
        <p:nvPicPr>
          <p:cNvPr id="2" name="Picture 1" descr="A person and person standing next to horses&#10;&#10;AI-generated content may be incorrect.">
            <a:extLst>
              <a:ext uri="{FF2B5EF4-FFF2-40B4-BE49-F238E27FC236}">
                <a16:creationId xmlns:a16="http://schemas.microsoft.com/office/drawing/2014/main" id="{969D3C17-D18B-6716-916D-3AF532C0F6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95" y="768600"/>
            <a:ext cx="7221979" cy="5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5603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24B40-66A7-E6DF-972D-ECD60554E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670D878-AFD9-B521-771B-2409A2ADD087}"/>
              </a:ext>
            </a:extLst>
          </p:cNvPr>
          <p:cNvSpPr txBox="1"/>
          <p:nvPr/>
        </p:nvSpPr>
        <p:spPr>
          <a:xfrm>
            <a:off x="7707745" y="5056239"/>
            <a:ext cx="3620656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Appareil photo à boîtier pliant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1915-1923. 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Voici un exemple de ce à quoi ressemblait la technologie photographique au début du vingtième siècle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07E7C2-C107-6253-6D10-7ABA10BA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55" y="1047749"/>
            <a:ext cx="714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420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1DAE-1D62-5F39-2374-8D789DD2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30A1BE0D-8E0F-4432-2760-B0D2E89C45F0}"/>
              </a:ext>
            </a:extLst>
          </p:cNvPr>
          <p:cNvSpPr txBox="1"/>
          <p:nvPr/>
        </p:nvSpPr>
        <p:spPr>
          <a:xfrm>
            <a:off x="4944989" y="5856324"/>
            <a:ext cx="479591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fr-CA" sz="1100" b="1" i="1" kern="100" dirty="0">
                <a:highlight>
                  <a:srgbClr val="FFFFFF"/>
                </a:highlight>
                <a:latin typeface="Aptos"/>
                <a:ea typeface="Calibri"/>
                <a:cs typeface="Calibri"/>
              </a:rPr>
              <a:t> </a:t>
            </a:r>
            <a:r>
              <a:rPr lang="fr-CA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Homme et femme non identifiés, probablement dans le district de Big Woody, Swan River, Manitoba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v.1918.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and person posing for a picture&#10;&#10;AI-generated content may be incorrect.">
            <a:extLst>
              <a:ext uri="{FF2B5EF4-FFF2-40B4-BE49-F238E27FC236}">
                <a16:creationId xmlns:a16="http://schemas.microsoft.com/office/drawing/2014/main" id="{A4902BFC-A3BD-7B97-8D4E-A0FBD00055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80" y="409755"/>
            <a:ext cx="4387836" cy="603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530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C0D0B-15EB-3B22-5E5C-8239845E4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book&#10;&#10;AI-generated content may be incorrect.">
            <a:extLst>
              <a:ext uri="{FF2B5EF4-FFF2-40B4-BE49-F238E27FC236}">
                <a16:creationId xmlns:a16="http://schemas.microsoft.com/office/drawing/2014/main" id="{36FBE0AB-86B6-9D24-0EEC-2E3F933D82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797" y="437852"/>
            <a:ext cx="4341502" cy="5982296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4AFF88A1-601B-644E-B1BE-6D678502F26F}"/>
              </a:ext>
            </a:extLst>
          </p:cNvPr>
          <p:cNvSpPr txBox="1"/>
          <p:nvPr/>
        </p:nvSpPr>
        <p:spPr>
          <a:xfrm>
            <a:off x="4968712" y="5835415"/>
            <a:ext cx="41383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Treizième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GB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amendement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à la Constitution des États-Unis : abolition de </a:t>
            </a:r>
            <a:r>
              <a:rPr lang="en-GB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l’esclavage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31 </a:t>
            </a:r>
            <a:r>
              <a:rPr lang="en-GB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janvier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1865.</a:t>
            </a:r>
            <a:endParaRPr lang="en-US" sz="1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1099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98726-D0F9-A7AD-C2D3-6C508E3F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9969304-34A0-116D-021E-66015EF37E79}"/>
              </a:ext>
            </a:extLst>
          </p:cNvPr>
          <p:cNvSpPr txBox="1"/>
          <p:nvPr/>
        </p:nvSpPr>
        <p:spPr>
          <a:xfrm>
            <a:off x="7366000" y="5219914"/>
            <a:ext cx="395020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Famille afro-américaine quittant la Caroline du Nord pour le New Jersey, v.1940.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group of people standing next to a car&#10;&#10;AI-generated content may be incorrect.">
            <a:extLst>
              <a:ext uri="{FF2B5EF4-FFF2-40B4-BE49-F238E27FC236}">
                <a16:creationId xmlns:a16="http://schemas.microsoft.com/office/drawing/2014/main" id="{2481F1CD-40BB-9B1C-BFE5-D4C9354874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922" y="1060823"/>
            <a:ext cx="6828508" cy="474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788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B8BF-44B5-10CB-94C6-B7BD4B8DC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1053B46-C46A-EE2F-3297-C048C32BB3E6}"/>
              </a:ext>
            </a:extLst>
          </p:cNvPr>
          <p:cNvSpPr txBox="1"/>
          <p:nvPr/>
        </p:nvSpPr>
        <p:spPr>
          <a:xfrm>
            <a:off x="5312007" y="5806002"/>
            <a:ext cx="49495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Yousuf Karsh,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Dr. Martin Luther King Jr.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1962. Dr. King 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était le leader le plus éminent du mouvement américain des droits civiques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8B5BF8CB-E000-AC2E-6FCF-21DCA0FA21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831" y="474452"/>
            <a:ext cx="4783300" cy="59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954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590B9-D5AD-16F6-CB07-A23D1CBBE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A9E6D5D0-29F3-1882-CD27-3B80007DC536}"/>
              </a:ext>
            </a:extLst>
          </p:cNvPr>
          <p:cNvSpPr txBox="1"/>
          <p:nvPr/>
        </p:nvSpPr>
        <p:spPr>
          <a:xfrm>
            <a:off x="7586266" y="5726927"/>
            <a:ext cx="436443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North Community High School, Minneapolis, Minnesota, 1914-1973. 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Beal a fréquenté cette école dans les années 1890.</a:t>
            </a:r>
            <a:endParaRPr lang="en-GB" sz="1050" b="1" kern="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large building with a lawn and trees&#10;&#10;AI-generated content may be incorrect.">
            <a:extLst>
              <a:ext uri="{FF2B5EF4-FFF2-40B4-BE49-F238E27FC236}">
                <a16:creationId xmlns:a16="http://schemas.microsoft.com/office/drawing/2014/main" id="{E96C244F-3CFF-13E0-72A0-60DBE953F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64" y="546341"/>
            <a:ext cx="6964391" cy="576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8887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DA8F7-2596-C861-FB03-665C4633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5E4466DD-6468-DD66-F349-80A1B61E3845}"/>
              </a:ext>
            </a:extLst>
          </p:cNvPr>
          <p:cNvSpPr txBox="1"/>
          <p:nvPr/>
        </p:nvSpPr>
        <p:spPr>
          <a:xfrm>
            <a:off x="7518401" y="5205408"/>
            <a:ext cx="3911600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Sans titre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vingtième siècle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Cette image représente probablement le district de Big Woody dans la vallée de Swan River au Manitoba.</a:t>
            </a:r>
            <a:endParaRPr lang="en-GB" sz="1050" b="1" kern="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standing on a hill near a stream&#10;&#10;AI-generated content may be incorrect.">
            <a:extLst>
              <a:ext uri="{FF2B5EF4-FFF2-40B4-BE49-F238E27FC236}">
                <a16:creationId xmlns:a16="http://schemas.microsoft.com/office/drawing/2014/main" id="{C98339EA-CB31-E709-B9FD-6B8537B360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065" y="905774"/>
            <a:ext cx="6970194" cy="505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9145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C780F-38F0-AC0A-C2BE-178DA5A92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FDEC68A-BD59-A16A-5F51-4635017E14CE}"/>
              </a:ext>
            </a:extLst>
          </p:cNvPr>
          <p:cNvSpPr txBox="1"/>
          <p:nvPr/>
        </p:nvSpPr>
        <p:spPr>
          <a:xfrm>
            <a:off x="5357775" y="5784436"/>
            <a:ext cx="593252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Percy et Emma </a:t>
            </a:r>
            <a:r>
              <a:rPr lang="en-GB" sz="1100" b="1" i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Potten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avec </a:t>
            </a:r>
            <a:r>
              <a:rPr lang="en-GB" sz="1100" b="1" i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leurs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enfants, Evelyn et Bert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1915. 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Il s’agit d’un exemple des portraits de famille réalisés avec talent par Beal.</a:t>
            </a:r>
            <a:endParaRPr lang="en-GB" sz="1050" b="1" kern="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and person holding children&#10;&#10;AI-generated content may be incorrect.">
            <a:extLst>
              <a:ext uri="{FF2B5EF4-FFF2-40B4-BE49-F238E27FC236}">
                <a16:creationId xmlns:a16="http://schemas.microsoft.com/office/drawing/2014/main" id="{176C2CD4-9477-AAE5-FDF5-44EECE331B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17" y="488830"/>
            <a:ext cx="4737795" cy="588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0276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4B087-3689-6DCF-DD55-A5C7AA5F5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668B55B-7D38-B5B4-1FA0-98277BA69D31}"/>
              </a:ext>
            </a:extLst>
          </p:cNvPr>
          <p:cNvSpPr txBox="1"/>
          <p:nvPr/>
        </p:nvSpPr>
        <p:spPr>
          <a:xfrm>
            <a:off x="5345076" y="5748269"/>
            <a:ext cx="58182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M. et M</a:t>
            </a:r>
            <a:r>
              <a:rPr lang="fr-CA" sz="1100" b="1" kern="100" baseline="300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 </a:t>
            </a:r>
            <a:r>
              <a:rPr lang="fr-CA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Spriggs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de </a:t>
            </a:r>
            <a:r>
              <a:rPr lang="fr-CA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Begg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en Oklahoma, s.d.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 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 portrait familial illustre comment la photographie préserve la mémoire et les liens de la communauté.</a:t>
            </a:r>
            <a:endParaRPr lang="en-GB" sz="1100" b="1" kern="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and person sitting on a chair&#10;&#10;AI-generated content may be incorrect.">
            <a:extLst>
              <a:ext uri="{FF2B5EF4-FFF2-40B4-BE49-F238E27FC236}">
                <a16:creationId xmlns:a16="http://schemas.microsoft.com/office/drawing/2014/main" id="{59D76E8A-47E2-1D61-B495-CF9AB1A2EB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206" y="603423"/>
            <a:ext cx="4617870" cy="572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4575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BB1E-BC37-A686-2246-2A366DB6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132695E-8631-F56B-74CD-EA7E58EBF03A}"/>
              </a:ext>
            </a:extLst>
          </p:cNvPr>
          <p:cNvSpPr txBox="1"/>
          <p:nvPr/>
        </p:nvSpPr>
        <p:spPr>
          <a:xfrm>
            <a:off x="4475485" y="5940842"/>
            <a:ext cx="499871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Mary Wagner, 1927. 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Wagner pose ici stoïquement devant un décor enneigé.</a:t>
            </a:r>
            <a:endParaRPr lang="en-GB" sz="1100" b="1" kern="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standing in the snow&#10;&#10;AI-generated content may be incorrect.">
            <a:extLst>
              <a:ext uri="{FF2B5EF4-FFF2-40B4-BE49-F238E27FC236}">
                <a16:creationId xmlns:a16="http://schemas.microsoft.com/office/drawing/2014/main" id="{5840F6F2-A990-04D7-821A-E404CDECAC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900" y="332425"/>
            <a:ext cx="3644899" cy="619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0584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70712-EA64-D917-7D9E-D0B0A5EC0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3257CA67-73FD-FF0E-D0D0-B90993FB13F1}"/>
              </a:ext>
            </a:extLst>
          </p:cNvPr>
          <p:cNvSpPr txBox="1"/>
          <p:nvPr/>
        </p:nvSpPr>
        <p:spPr>
          <a:xfrm>
            <a:off x="4526045" y="5945556"/>
            <a:ext cx="605305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Fermier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GB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d’Amber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Valley, </a:t>
            </a:r>
            <a:r>
              <a:rPr lang="en-GB" sz="1100" b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s.d.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région de l’Alberta représentée ici a été colonisée par des fermières noires et des fermiers noirs au début du vingtième siècle.</a:t>
            </a:r>
            <a:endParaRPr lang="en-GB" sz="1100" b="1" kern="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standing next to a horse&#10;&#10;AI-generated content may be incorrect.">
            <a:extLst>
              <a:ext uri="{FF2B5EF4-FFF2-40B4-BE49-F238E27FC236}">
                <a16:creationId xmlns:a16="http://schemas.microsoft.com/office/drawing/2014/main" id="{12CC3BE1-A3F0-9A53-21BA-7CB3BBF12D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327711"/>
            <a:ext cx="3683000" cy="62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187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D3E41-3969-6883-0F1F-CD5B30B12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0C4450D5-076C-698A-5C5D-AA7C9CFAE456}"/>
              </a:ext>
            </a:extLst>
          </p:cNvPr>
          <p:cNvSpPr txBox="1"/>
          <p:nvPr/>
        </p:nvSpPr>
        <p:spPr>
          <a:xfrm>
            <a:off x="5378622" y="5904158"/>
            <a:ext cx="5683078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Rosa et Mary, </a:t>
            </a:r>
            <a:r>
              <a:rPr lang="en-GB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s.d.</a:t>
            </a:r>
            <a:r>
              <a:rPr lang="en-GB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Rosa et Mary posent avec assurance devant l’appareil photo, ce qui suggère une certaine familiarité avec la personne prenant la photo.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7BF5E0-1C10-38E3-976F-D676832620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723899" y="369109"/>
            <a:ext cx="4406901" cy="611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4870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F0BF6-6E86-70EF-D3FF-76B3154D3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40288F08-C543-C7D9-7EC1-D95A42483272}"/>
              </a:ext>
            </a:extLst>
          </p:cNvPr>
          <p:cNvSpPr txBox="1"/>
          <p:nvPr/>
        </p:nvSpPr>
        <p:spPr>
          <a:xfrm>
            <a:off x="5033325" y="5869053"/>
            <a:ext cx="643477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Fille de Ladell Carothers (Bowen), 1927.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Les photographies vernaculaires capturent souvent des moments tendres, comme dans cette image d’une mère et de son jeune enfant.</a:t>
            </a:r>
            <a:endParaRPr lang="en-GB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holding a baby&#10;&#10;AI-generated content may be incorrect.">
            <a:extLst>
              <a:ext uri="{FF2B5EF4-FFF2-40B4-BE49-F238E27FC236}">
                <a16:creationId xmlns:a16="http://schemas.microsoft.com/office/drawing/2014/main" id="{2C9227D9-D756-1CD5-F319-87F13C6259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9" y="404213"/>
            <a:ext cx="4193454" cy="604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3502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3055D-43F9-F25E-7466-FA50DE30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0CF9B58-9040-0F5E-2EBC-46DCCF5F538C}"/>
              </a:ext>
            </a:extLst>
          </p:cNvPr>
          <p:cNvSpPr txBox="1"/>
          <p:nvPr/>
        </p:nvSpPr>
        <p:spPr>
          <a:xfrm>
            <a:off x="2183828" y="5415959"/>
            <a:ext cx="4138301" cy="415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Leon, 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Oadie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et Monroe 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Jamerson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s.d.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5E717-5341-00CC-32C7-9FEFD8C578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83828" y="683684"/>
            <a:ext cx="7824344" cy="462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5886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CA1D6-7A63-2B10-829E-00079541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CF205CFB-AA4C-4E0C-93D8-09EC767F8791}"/>
              </a:ext>
            </a:extLst>
          </p:cNvPr>
          <p:cNvSpPr txBox="1"/>
          <p:nvPr/>
        </p:nvSpPr>
        <p:spPr>
          <a:xfrm>
            <a:off x="4913117" y="6050757"/>
            <a:ext cx="4138301" cy="415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Autoportrait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v.1918. </a:t>
            </a:r>
            <a:endParaRPr lang="en-US" sz="1100" b="1" kern="1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7AE37283-B2D3-BC3E-FD30-346DEB71BC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6034" y="391786"/>
            <a:ext cx="4243583" cy="607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0846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15754-A50E-115C-C18C-9D4A49973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dress and hat standing in a forest&#10;&#10;AI-generated content may be incorrect.">
            <a:extLst>
              <a:ext uri="{FF2B5EF4-FFF2-40B4-BE49-F238E27FC236}">
                <a16:creationId xmlns:a16="http://schemas.microsoft.com/office/drawing/2014/main" id="{7CE3C483-17DE-93EF-DC08-1497C46A49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57" y="334248"/>
            <a:ext cx="4585143" cy="6189503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FA864DB9-0CBB-D915-F3E6-2E989E301F0F}"/>
              </a:ext>
            </a:extLst>
          </p:cNvPr>
          <p:cNvSpPr txBox="1"/>
          <p:nvPr/>
        </p:nvSpPr>
        <p:spPr>
          <a:xfrm>
            <a:off x="5327424" y="5769741"/>
            <a:ext cx="5467576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Lillian Elizabeth Henderson, district de Big Woody, Swan River, Manitoba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v.1920. 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 plus de son autoportrait, Beal a également réalisé des portraits de membres de la communauté.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74582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01874-A369-2EE6-DE69-E34F0C112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in the snow&#10;&#10;AI-generated content may be incorrect.">
            <a:extLst>
              <a:ext uri="{FF2B5EF4-FFF2-40B4-BE49-F238E27FC236}">
                <a16:creationId xmlns:a16="http://schemas.microsoft.com/office/drawing/2014/main" id="{33827502-59D6-3FF7-928E-76AD24DEC5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398" y="360822"/>
            <a:ext cx="4568902" cy="6136356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A66472AD-AB4A-9BD8-572B-1AE17D8C2BC9}"/>
              </a:ext>
            </a:extLst>
          </p:cNvPr>
          <p:cNvSpPr txBox="1"/>
          <p:nvPr/>
        </p:nvSpPr>
        <p:spPr>
          <a:xfrm>
            <a:off x="5235426" y="5912445"/>
            <a:ext cx="5873976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 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Hunter Riley Montgomery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v.1918, 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avec des panaches d’orignaux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lang="fr-CA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Il s’agit d’un autre exemple de portrait réalisé avec talent par Beal.</a:t>
            </a:r>
            <a:endParaRPr lang="en-GB" sz="1100" b="1" kern="100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23940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50605-D1D0-BE15-F69A-D5F097A8B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D6AA29B-B076-C542-2A93-D29D2CE295F8}"/>
              </a:ext>
            </a:extLst>
          </p:cNvPr>
          <p:cNvSpPr txBox="1"/>
          <p:nvPr/>
        </p:nvSpPr>
        <p:spPr>
          <a:xfrm>
            <a:off x="7338816" y="5129924"/>
            <a:ext cx="4332484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 S. A. Beal, </a:t>
            </a:r>
            <a:r>
              <a:rPr lang="en-US" sz="1100" b="1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L’ecole</a:t>
            </a:r>
            <a:r>
              <a:rPr lang="en-US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Big Woody</a:t>
            </a:r>
            <a:r>
              <a:rPr lang="en-US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1918.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Beal a participé à la création de cette école, qui sert aujourd’hui d’hôtel de ville.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group of people outside a building&#10;&#10;AI-generated content may be incorrect.">
            <a:extLst>
              <a:ext uri="{FF2B5EF4-FFF2-40B4-BE49-F238E27FC236}">
                <a16:creationId xmlns:a16="http://schemas.microsoft.com/office/drawing/2014/main" id="{D0791FE0-AD74-5D5B-7EBD-6A01C876EB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68" y="974066"/>
            <a:ext cx="6777648" cy="490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5271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34789-5C02-2422-C1D4-E9219B3B6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itting on a bench in the water&#10;&#10;AI-generated content may be incorrect.">
            <a:extLst>
              <a:ext uri="{FF2B5EF4-FFF2-40B4-BE49-F238E27FC236}">
                <a16:creationId xmlns:a16="http://schemas.microsoft.com/office/drawing/2014/main" id="{332B9B11-5CE4-E235-36C3-D28AE72902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586" y="960245"/>
            <a:ext cx="6789000" cy="4917057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C1341DB0-3530-EE28-DECA-F1BCAE42B8C8}"/>
              </a:ext>
            </a:extLst>
          </p:cNvPr>
          <p:cNvSpPr txBox="1"/>
          <p:nvPr/>
        </p:nvSpPr>
        <p:spPr>
          <a:xfrm>
            <a:off x="7487382" y="5123292"/>
            <a:ext cx="2926617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 S. A. Beal, </a:t>
            </a:r>
            <a:r>
              <a:rPr lang="fr-CA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Le remorqueur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Florence 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Cavanaugh</a:t>
            </a:r>
            <a:r>
              <a:rPr lang="fr-CA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tirant un 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wanigan</a:t>
            </a:r>
            <a:r>
              <a:rPr lang="fr-CA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sur le lac Red </a:t>
            </a:r>
            <a:r>
              <a:rPr lang="fr-CA" sz="1100" b="1" i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Deer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v.1920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136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94AF-72B1-5516-1A30-E4999DBDC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car&#10;&#10;AI-generated content may be incorrect.">
            <a:extLst>
              <a:ext uri="{FF2B5EF4-FFF2-40B4-BE49-F238E27FC236}">
                <a16:creationId xmlns:a16="http://schemas.microsoft.com/office/drawing/2014/main" id="{B6E50FC9-A382-9B52-9D44-AC300EFE07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8800" y="1143000"/>
            <a:ext cx="6654800" cy="4584700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CB42ED61-385F-0D04-6747-99BBB306EB2B}"/>
              </a:ext>
            </a:extLst>
          </p:cNvPr>
          <p:cNvSpPr txBox="1"/>
          <p:nvPr/>
        </p:nvSpPr>
        <p:spPr>
          <a:xfrm>
            <a:off x="7333305" y="5142967"/>
            <a:ext cx="452849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r>
              <a:rPr lang="fr-CA" sz="1100" b="1" baseline="300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lle 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Richson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et sa voiture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1923.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Une jeune femme se tient à côté d’une voiture sur une route rurale à Amber Valley en Alberta.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94067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F11AF-CCC4-448E-6CFF-CEEB53223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609434C4-5951-4A53-17DF-67AD8CF60365}"/>
              </a:ext>
            </a:extLst>
          </p:cNvPr>
          <p:cNvSpPr txBox="1"/>
          <p:nvPr/>
        </p:nvSpPr>
        <p:spPr>
          <a:xfrm>
            <a:off x="5113920" y="5958969"/>
            <a:ext cx="5236580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Groupe d’Amber Valley</a:t>
            </a:r>
            <a:r>
              <a:rPr lang="fr-CA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à Lac 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LaBiche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1938.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 amies souriantes passant une journée agréable au bord du lac.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group of women posing for a photo&#10;&#10;AI-generated content may be incorrect.">
            <a:extLst>
              <a:ext uri="{FF2B5EF4-FFF2-40B4-BE49-F238E27FC236}">
                <a16:creationId xmlns:a16="http://schemas.microsoft.com/office/drawing/2014/main" id="{29A8D99C-3A2A-0797-5BD5-4AA85CBDAE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/>
          <a:stretch>
            <a:fillRect/>
          </a:stretch>
        </p:blipFill>
        <p:spPr>
          <a:xfrm>
            <a:off x="647700" y="314297"/>
            <a:ext cx="4297348" cy="622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0605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AE7A4-2AD4-F09A-FF10-423DCE7E0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5A151359-C80B-126A-9544-74C095AD99A8}"/>
              </a:ext>
            </a:extLst>
          </p:cNvPr>
          <p:cNvSpPr txBox="1"/>
          <p:nvPr/>
        </p:nvSpPr>
        <p:spPr>
          <a:xfrm>
            <a:off x="4585018" y="5917575"/>
            <a:ext cx="5422582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Clarence Coleman à Winnipeg, 1942.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 portrait élégant reflète les conventions de la photographie en studio vers le milieu du vingtième siècle.</a:t>
            </a:r>
            <a:endParaRPr lang="en-US" sz="105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in a suit and hat&#10;&#10;AI-generated content may be incorrect.">
            <a:extLst>
              <a:ext uri="{FF2B5EF4-FFF2-40B4-BE49-F238E27FC236}">
                <a16:creationId xmlns:a16="http://schemas.microsoft.com/office/drawing/2014/main" id="{98E36792-8E5E-B6BC-736C-ACB03401F0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4227" y="355692"/>
            <a:ext cx="3581400" cy="614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3244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EE289-28D6-C580-7F0B-A462380A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EC87BE32-AB5F-0E14-A9B8-9EED3E635BA9}"/>
              </a:ext>
            </a:extLst>
          </p:cNvPr>
          <p:cNvSpPr txBox="1"/>
          <p:nvPr/>
        </p:nvSpPr>
        <p:spPr>
          <a:xfrm>
            <a:off x="7325397" y="4944847"/>
            <a:ext cx="4003003" cy="92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fr-CA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Groupe d’hommes devant une cuisine et un dortoir, probablement près du lac Red </a:t>
            </a:r>
            <a:r>
              <a:rPr lang="fr-CA" sz="1100" b="1" i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Deer</a:t>
            </a:r>
            <a:r>
              <a:rPr lang="fr-CA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au Manitoba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v.1920. Voici un exemple de la photographie vernaculaire de Beal.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group of people standing in front of a log house&#10;&#10;AI-generated content may be incorrect.">
            <a:extLst>
              <a:ext uri="{FF2B5EF4-FFF2-40B4-BE49-F238E27FC236}">
                <a16:creationId xmlns:a16="http://schemas.microsoft.com/office/drawing/2014/main" id="{BFCB8911-5E2A-BC69-DB86-9BD8201AE3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64" y="994209"/>
            <a:ext cx="6651133" cy="48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4331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6E600-13F0-F703-E571-A7234A575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65ABAF14-3318-45B0-A764-B92AEE10A324}"/>
              </a:ext>
            </a:extLst>
          </p:cNvPr>
          <p:cNvSpPr txBox="1"/>
          <p:nvPr/>
        </p:nvSpPr>
        <p:spPr>
          <a:xfrm>
            <a:off x="7281546" y="4942675"/>
            <a:ext cx="4237353" cy="92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 A. Beal, </a:t>
            </a:r>
            <a:r>
              <a:rPr lang="fr-CA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 groupe de suffragettes, de Thunder Hill au Manitoba, posant pour l’appareil photo de Billy Beal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(détail), v.1915. Cette image représente un groupe de femmes militant pour l’égalité des droits de vote.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group of women sitting in the woods&#10;&#10;AI-generated content may be incorrect.">
            <a:extLst>
              <a:ext uri="{FF2B5EF4-FFF2-40B4-BE49-F238E27FC236}">
                <a16:creationId xmlns:a16="http://schemas.microsoft.com/office/drawing/2014/main" id="{68D97D60-7619-84C1-FE67-11E30D79D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53" y="992038"/>
            <a:ext cx="6492157" cy="487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07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19ABE-CA9C-A09A-F324-7A7399FF6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E9AECA64-A7CB-75B0-AD6F-660F4854A9B9}"/>
              </a:ext>
            </a:extLst>
          </p:cNvPr>
          <p:cNvSpPr txBox="1"/>
          <p:nvPr/>
        </p:nvSpPr>
        <p:spPr>
          <a:xfrm>
            <a:off x="5264163" y="5777248"/>
            <a:ext cx="471803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 A. Beal, </a:t>
            </a:r>
            <a:r>
              <a:rPr lang="en-US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Sans </a:t>
            </a:r>
            <a:r>
              <a:rPr lang="en-US" sz="1100" b="1" i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titre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v.1917. 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 portrait réalisé par Beal représente un violoniste local, identifié comme « King 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Sannas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 ».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sitting and playing a violin&#10;&#10;AI-generated content may be incorrect.">
            <a:extLst>
              <a:ext uri="{FF2B5EF4-FFF2-40B4-BE49-F238E27FC236}">
                <a16:creationId xmlns:a16="http://schemas.microsoft.com/office/drawing/2014/main" id="{78833BAA-56FF-CBA5-180C-34CB69394A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588" y="503206"/>
            <a:ext cx="4389977" cy="58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1775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6CAB-2599-F964-9EDA-69E6FC600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52E8653C-5279-3931-C7DE-C89FDD5ED480}"/>
              </a:ext>
            </a:extLst>
          </p:cNvPr>
          <p:cNvSpPr txBox="1"/>
          <p:nvPr/>
        </p:nvSpPr>
        <p:spPr>
          <a:xfrm>
            <a:off x="5365523" y="5945332"/>
            <a:ext cx="41383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Nellie Wagner, 1926. 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Les portraits officiels en studio permettent une présentation soigneusement composée.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</a:p>
        </p:txBody>
      </p:sp>
      <p:pic>
        <p:nvPicPr>
          <p:cNvPr id="3" name="Picture 2" descr="A person in a black dress&#10;&#10;AI-generated content may be incorrect.">
            <a:extLst>
              <a:ext uri="{FF2B5EF4-FFF2-40B4-BE49-F238E27FC236}">
                <a16:creationId xmlns:a16="http://schemas.microsoft.com/office/drawing/2014/main" id="{283D2417-32F7-F69E-79AA-9CD6B34BC4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8199" y="327935"/>
            <a:ext cx="4279900" cy="620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3653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280DC-3B40-C883-887C-362D51003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CA3F93D-DE70-6DE4-34FE-82F8DF59699A}"/>
              </a:ext>
            </a:extLst>
          </p:cNvPr>
          <p:cNvSpPr txBox="1"/>
          <p:nvPr/>
        </p:nvSpPr>
        <p:spPr>
          <a:xfrm>
            <a:off x="2323228" y="5612373"/>
            <a:ext cx="754554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Groupe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d’Amber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Valley, 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s.d.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En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documentant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les liens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familiaux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et la vie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communautaire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les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photographies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vernaculaires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constituent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d’importants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témoignages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quotidiens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l’appartenance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8D5BB3-0661-CEB5-39B0-10448D648F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614996" y="-810735"/>
            <a:ext cx="4962009" cy="754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3236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C1559729746146ADD1374E4EEBB78A" ma:contentTypeVersion="16" ma:contentTypeDescription="Create a new document." ma:contentTypeScope="" ma:versionID="863358476d4012bbc5af67cfc13140f8">
  <xsd:schema xmlns:xsd="http://www.w3.org/2001/XMLSchema" xmlns:xs="http://www.w3.org/2001/XMLSchema" xmlns:p="http://schemas.microsoft.com/office/2006/metadata/properties" xmlns:ns2="b884e287-1c92-49cc-a912-5a08e8450b7f" xmlns:ns3="601693fa-2c38-4f6a-b983-c4972dc09c08" targetNamespace="http://schemas.microsoft.com/office/2006/metadata/properties" ma:root="true" ma:fieldsID="235d0463aacb7caec79bc32e7284561a" ns2:_="" ns3:_="">
    <xsd:import namespace="b884e287-1c92-49cc-a912-5a08e8450b7f"/>
    <xsd:import namespace="601693fa-2c38-4f6a-b983-c4972dc09c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84e287-1c92-49cc-a912-5a08e8450b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76a38e6-a3f4-46a8-b767-39b2e58ea3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693fa-2c38-4f6a-b983-c4972dc09c0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226b552-a80e-4304-b7d0-b61cf7eb81a9}" ma:internalName="TaxCatchAll" ma:showField="CatchAllData" ma:web="601693fa-2c38-4f6a-b983-c4972dc09c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84e287-1c92-49cc-a912-5a08e8450b7f">
      <Terms xmlns="http://schemas.microsoft.com/office/infopath/2007/PartnerControls"/>
    </lcf76f155ced4ddcb4097134ff3c332f>
    <TaxCatchAll xmlns="601693fa-2c38-4f6a-b983-c4972dc09c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6EE769-AC37-497D-9964-0DCFCE2043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84e287-1c92-49cc-a912-5a08e8450b7f"/>
    <ds:schemaRef ds:uri="601693fa-2c38-4f6a-b983-c4972dc09c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F00904-0486-4830-91E0-FBC64E62B47E}">
  <ds:schemaRefs>
    <ds:schemaRef ds:uri="http://schemas.microsoft.com/office/2006/metadata/properties"/>
    <ds:schemaRef ds:uri="http://schemas.microsoft.com/office/infopath/2007/PartnerControls"/>
    <ds:schemaRef ds:uri="b884e287-1c92-49cc-a912-5a08e8450b7f"/>
    <ds:schemaRef ds:uri="601693fa-2c38-4f6a-b983-c4972dc09c08"/>
  </ds:schemaRefs>
</ds:datastoreItem>
</file>

<file path=customXml/itemProps3.xml><?xml version="1.0" encoding="utf-8"?>
<ds:datastoreItem xmlns:ds="http://schemas.openxmlformats.org/officeDocument/2006/customXml" ds:itemID="{CA7F2F60-00C2-43F3-B72E-25050BD2B0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807</Words>
  <Application>Microsoft Macintosh PowerPoint</Application>
  <PresentationFormat>Widescreen</PresentationFormat>
  <Paragraphs>30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Audrey Peters</cp:lastModifiedBy>
  <cp:revision>335</cp:revision>
  <dcterms:created xsi:type="dcterms:W3CDTF">2026-03-18T16:25:16Z</dcterms:created>
  <dcterms:modified xsi:type="dcterms:W3CDTF">2026-03-24T19:35:32Z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0x0101001EC1559729746146ADD1374E4EEBB78A</vt:lpwstr>
  </property>
  <property fmtid="{D5CDD505-2E9C-101B-9397-08002B2CF9AE}" pid="3" name="MediaServiceImageTags">
    <vt:lpwstr/>
  </property>
</Properties>
</file>