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314" r:id="rId4"/>
    <p:sldId id="315" r:id="rId5"/>
    <p:sldId id="284" r:id="rId6"/>
    <p:sldId id="317" r:id="rId7"/>
    <p:sldId id="318" r:id="rId8"/>
    <p:sldId id="319" r:id="rId9"/>
    <p:sldId id="316" r:id="rId10"/>
    <p:sldId id="321" r:id="rId11"/>
    <p:sldId id="322" r:id="rId12"/>
    <p:sldId id="323" r:id="rId13"/>
    <p:sldId id="324" r:id="rId14"/>
    <p:sldId id="325" r:id="rId15"/>
    <p:sldId id="327" r:id="rId16"/>
    <p:sldId id="328" r:id="rId17"/>
    <p:sldId id="329" r:id="rId18"/>
    <p:sldId id="330" r:id="rId19"/>
    <p:sldId id="331" r:id="rId20"/>
    <p:sldId id="332" r:id="rId21"/>
    <p:sldId id="333" r:id="rId22"/>
    <p:sldId id="334" r:id="rId23"/>
    <p:sldId id="335" r:id="rId24"/>
    <p:sldId id="336" r:id="rId25"/>
    <p:sldId id="337" r:id="rId26"/>
    <p:sldId id="338" r:id="rId27"/>
    <p:sldId id="339" r:id="rId28"/>
    <p:sldId id="356" r:id="rId29"/>
    <p:sldId id="341" r:id="rId30"/>
    <p:sldId id="342" r:id="rId31"/>
    <p:sldId id="343" r:id="rId32"/>
    <p:sldId id="344" r:id="rId33"/>
    <p:sldId id="345" r:id="rId34"/>
    <p:sldId id="347" r:id="rId35"/>
    <p:sldId id="348" r:id="rId36"/>
    <p:sldId id="349" r:id="rId37"/>
    <p:sldId id="357" r:id="rId38"/>
    <p:sldId id="350" r:id="rId39"/>
    <p:sldId id="351" r:id="rId40"/>
    <p:sldId id="352" r:id="rId41"/>
    <p:sldId id="353" r:id="rId42"/>
    <p:sldId id="354" r:id="rId43"/>
    <p:sldId id="355" r:id="rId44"/>
  </p:sld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E2CD"/>
          </a:solidFill>
        </a:fill>
      </a:tcStyle>
    </a:wholeTbl>
    <a:band2H>
      <a:tcTxStyle/>
      <a:tcStyle>
        <a:tcBdr/>
        <a:fill>
          <a:solidFill>
            <a:srgbClr val="FFF1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81"/>
    <p:restoredTop sz="92266" autoAdjust="0"/>
  </p:normalViewPr>
  <p:slideViewPr>
    <p:cSldViewPr snapToGrid="0" snapToObjects="1">
      <p:cViewPr varScale="1">
        <p:scale>
          <a:sx n="115" d="100"/>
          <a:sy n="115" d="100"/>
        </p:scale>
        <p:origin x="192" y="880"/>
      </p:cViewPr>
      <p:guideLst>
        <p:guide orient="horz" pos="1597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07" name="Shape 10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j-lt"/>
        <a:ea typeface="+mj-ea"/>
        <a:cs typeface="+mj-cs"/>
        <a:sym typeface="Arial"/>
      </a:defRPr>
    </a:lvl1pPr>
    <a:lvl2pPr indent="228600" latinLnBrk="0">
      <a:defRPr sz="1400">
        <a:latin typeface="+mj-lt"/>
        <a:ea typeface="+mj-ea"/>
        <a:cs typeface="+mj-cs"/>
        <a:sym typeface="Arial"/>
      </a:defRPr>
    </a:lvl2pPr>
    <a:lvl3pPr indent="457200" latinLnBrk="0">
      <a:defRPr sz="1400">
        <a:latin typeface="+mj-lt"/>
        <a:ea typeface="+mj-ea"/>
        <a:cs typeface="+mj-cs"/>
        <a:sym typeface="Arial"/>
      </a:defRPr>
    </a:lvl3pPr>
    <a:lvl4pPr indent="685800" latinLnBrk="0">
      <a:defRPr sz="1400">
        <a:latin typeface="+mj-lt"/>
        <a:ea typeface="+mj-ea"/>
        <a:cs typeface="+mj-cs"/>
        <a:sym typeface="Arial"/>
      </a:defRPr>
    </a:lvl4pPr>
    <a:lvl5pPr indent="914400" latinLnBrk="0">
      <a:defRPr sz="1400">
        <a:latin typeface="+mj-lt"/>
        <a:ea typeface="+mj-ea"/>
        <a:cs typeface="+mj-cs"/>
        <a:sym typeface="Arial"/>
      </a:defRPr>
    </a:lvl5pPr>
    <a:lvl6pPr indent="1143000" latinLnBrk="0">
      <a:defRPr sz="1400">
        <a:latin typeface="+mj-lt"/>
        <a:ea typeface="+mj-ea"/>
        <a:cs typeface="+mj-cs"/>
        <a:sym typeface="Arial"/>
      </a:defRPr>
    </a:lvl6pPr>
    <a:lvl7pPr indent="1371600" latinLnBrk="0">
      <a:defRPr sz="1400">
        <a:latin typeface="+mj-lt"/>
        <a:ea typeface="+mj-ea"/>
        <a:cs typeface="+mj-cs"/>
        <a:sym typeface="Arial"/>
      </a:defRPr>
    </a:lvl7pPr>
    <a:lvl8pPr indent="1600200" latinLnBrk="0">
      <a:defRPr sz="1400">
        <a:latin typeface="+mj-lt"/>
        <a:ea typeface="+mj-ea"/>
        <a:cs typeface="+mj-cs"/>
        <a:sym typeface="Arial"/>
      </a:defRPr>
    </a:lvl8pPr>
    <a:lvl9pPr indent="1828800" latinLnBrk="0">
      <a:defRPr sz="1400">
        <a:latin typeface="+mj-lt"/>
        <a:ea typeface="+mj-ea"/>
        <a:cs typeface="+mj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40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188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1911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8768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65487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50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7978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033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17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0323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6336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1810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9559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1729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750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1245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681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0028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553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7946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5737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9252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8086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1487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941439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3924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2067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34025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045372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3358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9750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86429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87461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01118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5528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87094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9501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6168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7693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22553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60796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490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 txBox="1">
            <a:spLocks noGrp="1"/>
          </p:cNvSpPr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r>
              <a:t>Title Text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Google Shape;23;p5"/>
          <p:cNvSpPr txBox="1">
            <a:spLocks noGrp="1"/>
          </p:cNvSpPr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  <a:endParaRPr/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Text"/>
          <p:cNvSpPr txBox="1">
            <a:spLocks noGrp="1"/>
          </p:cNvSpPr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t>Title Text</a:t>
            </a:r>
          </a:p>
        </p:txBody>
      </p:sp>
      <p:sp>
        <p:nvSpPr>
          <p:cNvPr id="5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itle Text"/>
          <p:cNvSpPr txBox="1">
            <a:spLocks noGrp="1"/>
          </p:cNvSpPr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6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45719" rIns="45719" anchor="ctr"/>
          <a:lstStyle/>
          <a:p>
            <a:endParaRPr/>
          </a:p>
        </p:txBody>
      </p:sp>
      <p:sp>
        <p:nvSpPr>
          <p:cNvPr id="73" name="Title Text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r>
              <a:t>Title Text</a:t>
            </a:r>
          </a:p>
        </p:txBody>
      </p:sp>
      <p:sp>
        <p:nvSpPr>
          <p:cNvPr id="7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5" name="Google Shape;39;p9"/>
          <p:cNvSpPr txBox="1">
            <a:spLocks noGrp="1"/>
          </p:cNvSpPr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>
            <a:spLocks noGrp="1"/>
          </p:cNvSpPr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r>
              <a:t>xx%</a:t>
            </a:r>
          </a:p>
        </p:txBody>
      </p:sp>
      <p:sp>
        <p:nvSpPr>
          <p:cNvPr id="92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684345" y="4700819"/>
            <a:ext cx="336813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spAutoFit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+mj-lt"/>
          <a:ea typeface="+mj-ea"/>
          <a:cs typeface="+mj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200B439-26E3-A792-6F9A-0A6D55ED8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37335" cy="51435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60;p14"/>
          <p:cNvSpPr txBox="1"/>
          <p:nvPr/>
        </p:nvSpPr>
        <p:spPr>
          <a:xfrm>
            <a:off x="6676102" y="3982064"/>
            <a:ext cx="2134655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Above the Gravel Pit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1937. In the 1930s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focused her attention on the landscape surrounding her Victoria home.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6026270-0733-47DD-9F2F-335FE230A6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43" y="226141"/>
            <a:ext cx="6249135" cy="466602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2804834" y="4656101"/>
            <a:ext cx="1890223" cy="35391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/>
          <a:p>
            <a:pPr defTabSz="457200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r>
              <a:rPr lang="en-GB" sz="1100" b="1" dirty="0">
                <a:sym typeface="Helvetica Neue"/>
              </a:rPr>
              <a:t>Edward </a:t>
            </a:r>
            <a:r>
              <a:rPr lang="en-GB" sz="1100" b="1" dirty="0" err="1">
                <a:sym typeface="Helvetica Neue"/>
              </a:rPr>
              <a:t>Burtunsky</a:t>
            </a:r>
            <a:r>
              <a:rPr lang="en-GB" sz="1100" b="1" dirty="0">
                <a:sym typeface="Helvetica Neue"/>
              </a:rPr>
              <a:t>.</a:t>
            </a:r>
            <a:endParaRPr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767B50-8F83-8F4D-B2BE-7EDA4E61D1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1469" y="330614"/>
            <a:ext cx="3421062" cy="4276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745317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ABF0F8-4D01-2D42-AAF1-07B095A718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36" y="285986"/>
            <a:ext cx="5738220" cy="4571528"/>
          </a:xfrm>
          <a:prstGeom prst="rect">
            <a:avLst/>
          </a:prstGeom>
        </p:spPr>
      </p:pic>
      <p:sp>
        <p:nvSpPr>
          <p:cNvPr id="6" name="Google Shape;60;p14">
            <a:extLst>
              <a:ext uri="{FF2B5EF4-FFF2-40B4-BE49-F238E27FC236}">
                <a16:creationId xmlns:a16="http://schemas.microsoft.com/office/drawing/2014/main" id="{F906D384-868B-0342-BDC4-9412B5869B6C}"/>
              </a:ext>
            </a:extLst>
          </p:cNvPr>
          <p:cNvSpPr txBox="1"/>
          <p:nvPr/>
        </p:nvSpPr>
        <p:spPr>
          <a:xfrm>
            <a:off x="6201858" y="3943204"/>
            <a:ext cx="2637342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Densified Oil Drums #4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Hamilton, Ontario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1994. This work is from a series exploring materials collected in large recycling yards. </a:t>
            </a:r>
          </a:p>
          <a:p>
            <a:pPr defTabSz="457200"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pP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741837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956853" y="3509788"/>
            <a:ext cx="1902941" cy="13695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b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Nickel Tailings #34, Sudbury, Ontario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1996. The bright red and orange in this image is caused by the oxidization of iron in mining.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B053926-865E-A946-9F8F-AD58B2135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047" y="431022"/>
            <a:ext cx="6500211" cy="431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147749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166022" y="4082847"/>
            <a:ext cx="2631988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Makrana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Marble Quarries #3, Rajasthan, India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2000.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has photographed quarries in several countries.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70FE0F-AD1E-8745-B75A-DAB6DB82FB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59" y="310121"/>
            <a:ext cx="5675012" cy="4523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113810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685007" y="3884195"/>
            <a:ext cx="2085367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Lithium Mines #1, Salt Flats, Atacama Desert, Chile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2017. This image is part of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Anthropocene Project.</a:t>
            </a:r>
            <a:endParaRPr sz="1100" b="1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0030EC-9918-F64B-9ED2-9BEA366CAE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28" y="346360"/>
            <a:ext cx="6181639" cy="4450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5278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770607" y="4490482"/>
            <a:ext cx="2137718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Jerry Riley, </a:t>
            </a:r>
            <a:r>
              <a:rPr lang="en-CA" sz="1100" b="1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and Granddaughter </a:t>
            </a:r>
            <a:r>
              <a:rPr lang="en-CA" sz="1100" b="1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Tye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1990.</a:t>
            </a:r>
            <a:endParaRPr sz="1100" b="1" i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868138D-9605-034D-A112-754358D3A6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18" y="228686"/>
            <a:ext cx="3736731" cy="468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161997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1459799" y="4422648"/>
            <a:ext cx="4829790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Hawk Taking Off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c.1987. This work reveals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Tunnillie’s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talent for realistic sculptures of animals.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66E006-60B9-0E4B-A931-328985960D1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981" y="284207"/>
            <a:ext cx="6016038" cy="401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19798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105529" y="3971634"/>
            <a:ext cx="1907762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My Father Carving a Bear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2004. As a young artist,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was inspired by her father’s practice.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B0E9ED-6A1B-3740-BE60-447227EB2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568" y="228887"/>
            <a:ext cx="3509318" cy="4654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6386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076859" y="4152602"/>
            <a:ext cx="2621799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Self-Portrait with Carving Stone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1998. In this large sculpture, the artist appears to merge with the stone she is carving.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D95372-F356-1A42-AEF3-4DA60E46B2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009" y="194493"/>
            <a:ext cx="3126260" cy="4694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48980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135296" y="4119916"/>
            <a:ext cx="1931412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Dogs Fighting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c.1975. Dogs were an important part of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Tunnillie’s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community.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58D49E-BC5F-0D4A-8134-80810BDE6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748" y="220642"/>
            <a:ext cx="4676161" cy="46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4539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273475" y="4490619"/>
            <a:ext cx="1424786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in </a:t>
            </a:r>
            <a:b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</a:b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Her Studio, 1939.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8435C0-6746-0146-A754-349D729F28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449" y="262332"/>
            <a:ext cx="4423718" cy="464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862837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174620" y="4082846"/>
            <a:ext cx="2475110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War Canoes, Alert Bay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1912. Early in her career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developed a passionate interest in First Nations art and culture.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3D14A7E-57ED-0549-B995-52F5EF2D8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39" y="316497"/>
            <a:ext cx="5704987" cy="4510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05569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792727" y="3860425"/>
            <a:ext cx="2067337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Vanquished,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1930. This painting depicts totem poles tilting toward the earth in a village that had been abandoned.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9C24E1A-CA87-4248-A860-56FFCED13A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392" y="372256"/>
            <a:ext cx="6245476" cy="4398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281330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116990" y="4280555"/>
            <a:ext cx="2734600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Blue 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1936. Late in life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created paintings that seem to represent forests as spiritual places.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1419255-D9AA-6245-96A5-449597AC9E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308" y="253673"/>
            <a:ext cx="3178394" cy="4618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142945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4999000" y="4280555"/>
            <a:ext cx="2363897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Sombreness Sunlit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1938–40. Vibrant brushstrokes are typical of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Carr’s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final works.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5AB184-B1CD-A440-8BF9-A7861A155E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550" y="240464"/>
            <a:ext cx="2810717" cy="4614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471591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748368" y="3777298"/>
            <a:ext cx="2067335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Row Irrigation, Imperial Valley, Southern California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USA, 2009. This image reveals the power of contemporary irrigation systems.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EA33DE-DB20-5E45-B824-648D6184A9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6" y="534056"/>
            <a:ext cx="5771853" cy="4328889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74AED614-E1DB-B5BE-0BD2-38DF1853A3F9}"/>
              </a:ext>
            </a:extLst>
          </p:cNvPr>
          <p:cNvSpPr txBox="1"/>
          <p:nvPr/>
        </p:nvSpPr>
        <p:spPr>
          <a:xfrm>
            <a:off x="176579" y="98962"/>
            <a:ext cx="2582221" cy="343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#1</a:t>
            </a:r>
          </a:p>
        </p:txBody>
      </p:sp>
    </p:spTree>
    <p:extLst>
      <p:ext uri="{BB962C8B-B14F-4D97-AF65-F5344CB8AC3E}">
        <p14:creationId xmlns:p14="http://schemas.microsoft.com/office/powerpoint/2010/main" val="2705796948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572829" y="3909852"/>
            <a:ext cx="2265042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Kumbh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i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Mela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#1, Haridwar, India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2010. Haridwar is on the Ganges, a river that is deeply sacred for Hindu people.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F19D30-DDDE-364C-87BC-7D1489595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20" y="535756"/>
            <a:ext cx="5752822" cy="4271470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120B9C48-5FE4-0383-8954-ADF83311CD3F}"/>
              </a:ext>
            </a:extLst>
          </p:cNvPr>
          <p:cNvSpPr txBox="1"/>
          <p:nvPr/>
        </p:nvSpPr>
        <p:spPr>
          <a:xfrm>
            <a:off x="176579" y="98962"/>
            <a:ext cx="2582221" cy="343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#1</a:t>
            </a:r>
          </a:p>
        </p:txBody>
      </p:sp>
    </p:spTree>
    <p:extLst>
      <p:ext uri="{BB962C8B-B14F-4D97-AF65-F5344CB8AC3E}">
        <p14:creationId xmlns:p14="http://schemas.microsoft.com/office/powerpoint/2010/main" val="1286341324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777845" y="3749214"/>
            <a:ext cx="2067335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Pivot Irrigation #1, High Plains, Texas Panhandle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USA, 2011.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captured this dramatic landscape from the air.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C46C2D-5636-4A4A-A6B0-B9F140164A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37" y="462082"/>
            <a:ext cx="5800868" cy="4370954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0B1E533A-6985-AF7A-A5DC-97FAFF9AE7E3}"/>
              </a:ext>
            </a:extLst>
          </p:cNvPr>
          <p:cNvSpPr txBox="1"/>
          <p:nvPr/>
        </p:nvSpPr>
        <p:spPr>
          <a:xfrm>
            <a:off x="176579" y="98962"/>
            <a:ext cx="2582221" cy="343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#1</a:t>
            </a:r>
          </a:p>
        </p:txBody>
      </p:sp>
    </p:spTree>
    <p:extLst>
      <p:ext uri="{BB962C8B-B14F-4D97-AF65-F5344CB8AC3E}">
        <p14:creationId xmlns:p14="http://schemas.microsoft.com/office/powerpoint/2010/main" val="2191769473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525661" y="3724501"/>
            <a:ext cx="2326827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Oil Bunkering #2, Niger Delta, Nigeria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2016. This photograph from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Anthropocene Project 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captures the impact of the oil industry on the land.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666B216-D56A-C14E-8B69-99249F1B9B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32" y="524107"/>
            <a:ext cx="5720221" cy="4284216"/>
          </a:xfrm>
          <a:prstGeom prst="rect">
            <a:avLst/>
          </a:prstGeom>
        </p:spPr>
      </p:pic>
      <p:sp>
        <p:nvSpPr>
          <p:cNvPr id="5" name="Google Shape;90;p19">
            <a:extLst>
              <a:ext uri="{FF2B5EF4-FFF2-40B4-BE49-F238E27FC236}">
                <a16:creationId xmlns:a16="http://schemas.microsoft.com/office/drawing/2014/main" id="{6C330C72-EF00-F7B3-0217-0013F1417348}"/>
              </a:ext>
            </a:extLst>
          </p:cNvPr>
          <p:cNvSpPr txBox="1"/>
          <p:nvPr/>
        </p:nvSpPr>
        <p:spPr>
          <a:xfrm>
            <a:off x="176579" y="98962"/>
            <a:ext cx="2582221" cy="343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#1</a:t>
            </a:r>
          </a:p>
        </p:txBody>
      </p:sp>
    </p:spTree>
    <p:extLst>
      <p:ext uri="{BB962C8B-B14F-4D97-AF65-F5344CB8AC3E}">
        <p14:creationId xmlns:p14="http://schemas.microsoft.com/office/powerpoint/2010/main" val="1171441742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347613" y="3675074"/>
            <a:ext cx="2672817" cy="1200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Colorado River Delta #2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Near San Felipe, Baja, Mexico, 2011. The Colorado River Delta was once a thriving wetland ecosystem, but because of water diversion it lost nearly all of its water.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869CDA-7BFD-9D42-A45E-EAF9C37B46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438" y="524107"/>
            <a:ext cx="5640520" cy="4224749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E21580DF-EA88-971D-49E7-536C4885750B}"/>
              </a:ext>
            </a:extLst>
          </p:cNvPr>
          <p:cNvSpPr txBox="1"/>
          <p:nvPr/>
        </p:nvSpPr>
        <p:spPr>
          <a:xfrm>
            <a:off x="176579" y="98962"/>
            <a:ext cx="2582221" cy="343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#1</a:t>
            </a:r>
          </a:p>
        </p:txBody>
      </p:sp>
    </p:spTree>
    <p:extLst>
      <p:ext uri="{BB962C8B-B14F-4D97-AF65-F5344CB8AC3E}">
        <p14:creationId xmlns:p14="http://schemas.microsoft.com/office/powerpoint/2010/main" val="108022684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765149" y="4144630"/>
            <a:ext cx="2289757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 and Bear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1974–76. This sculpture is one of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Tunnillie’s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earliest works to be included in an exhibition.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E5588A-E0A8-2645-A8FB-F5A486CA9D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649" y="440227"/>
            <a:ext cx="3779696" cy="4451139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82DBAB05-E381-199A-6EBC-E37ABC3236E9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</a:t>
            </a:r>
            <a:r>
              <a:rPr lang="en-CA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60296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294173" y="3934566"/>
            <a:ext cx="3907124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Shuvinai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Ashoona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Untitled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2013. In this drawing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Ashoona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depicts life on the land in her community.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F41D70-E150-5741-BA01-52A93D4BE0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315" y="790278"/>
            <a:ext cx="8407370" cy="3003247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35DA9A5E-4936-9AA7-4BFC-710A092A7DB7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</a:t>
            </a:r>
            <a:r>
              <a:rPr lang="en-CA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1919206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722472" y="4276502"/>
            <a:ext cx="2722243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Shuvinai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Ashoona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Cape Dorset from Above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2012. With this work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Ashoona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offers an aerial view of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Kinngait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E72CAF-59D9-D445-8A5D-141968E789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146" y="454372"/>
            <a:ext cx="4210037" cy="4408305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DDA34B4C-A650-18F4-CF7F-D08502DDDB7E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</a:t>
            </a:r>
            <a:r>
              <a:rPr lang="en-CA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44687754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723632" y="3878205"/>
            <a:ext cx="2067335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Hawk Landed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c.1989.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was known for exceptional detail, as can be seen in this hawk’s feathers and claws.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C58ADFC-DAF6-BC45-84C8-5E69267761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38" y="656246"/>
            <a:ext cx="6165800" cy="4114820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62D6E1EC-ED32-AAE5-2DF1-8ACC25644945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</a:t>
            </a:r>
            <a:r>
              <a:rPr lang="en-CA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1566685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824114" y="4028823"/>
            <a:ext cx="2067335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Owl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1974. For this work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used an axe on the body and sandpaper to shape the feathers on the wings.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C83531-C55F-A247-9BB5-380F9FAD30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2307" y="361056"/>
            <a:ext cx="3800012" cy="4569635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7CF39D8D-E42A-BB0D-DE45-51BE4DC68E94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</a:t>
            </a:r>
            <a:r>
              <a:rPr lang="en-CA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006347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1503769" y="4549084"/>
            <a:ext cx="4798177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Dog and Bear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1977. This sculpture captures the determination of a dog hunting and a bear’s frantic effort to escape.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3829C-1178-BE42-99E3-491DD616E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468" y="480698"/>
            <a:ext cx="5925064" cy="3954162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CD43FD13-1209-B070-049B-83CBDFAB0CCF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dirty="0"/>
              <a:t>Learning Activity #</a:t>
            </a:r>
            <a:r>
              <a:rPr lang="en-CA" dirty="0"/>
              <a:t>2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14511249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1283871" y="4569121"/>
            <a:ext cx="4093843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Odds and Ends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1939.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was deeply moved by the sight of rotting tree stumps after clearcutting.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BDD8CCB-B550-4E40-9D55-758579504E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709" y="461570"/>
            <a:ext cx="6406581" cy="3959267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102CE4E4-8AB3-6E24-1525-F23CE4F27349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5345056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1276297" y="4586254"/>
            <a:ext cx="3908491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Shoreline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1936.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experimented with using very thin paints to capture swirling rays of light.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57BFC7-1896-1846-BCA3-E677EC55F4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2351" y="486643"/>
            <a:ext cx="6434763" cy="3941292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3140842E-A473-816A-9F0C-67FE5DB902CB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16327049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1530040" y="4571274"/>
            <a:ext cx="3839845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Beacon Hill Park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1909. This early work represents a park near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Carr’s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childhood home.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1937F5-0ED8-894E-9F9E-21DDB0A18D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539" y="442040"/>
            <a:ext cx="5921083" cy="3990564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ED609182-D764-68D2-C2D1-44950ACAC157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97714493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250917" y="4268198"/>
            <a:ext cx="2672816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Forest, British Columbia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1931–32. In this painting, the forest is illuminated from within.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D0A778-B591-D943-8817-E973602B6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238" y="260823"/>
            <a:ext cx="3049030" cy="4573544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FC3707DB-45CC-354A-3D2D-2812FB5C97DC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3356026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4826315" y="4292911"/>
            <a:ext cx="3018806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Sunshine and Tumult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1938–39. The swirling blues of the sky suggest a joyous energy.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A28EC8-DB3A-724B-9FE7-0EB4FCAA165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3935" y="254474"/>
            <a:ext cx="2905026" cy="4610956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6EBBDF0C-E809-222A-8244-00D8F4D9F1BA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17937498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4781362" y="4095203"/>
            <a:ext cx="2215616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Tree Trunk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1931.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Carr’s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explorations of trees and forests sometimes seem almost abstract.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22615-81D7-244F-9C8A-8BB8A20EB7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4528" y="217682"/>
            <a:ext cx="2000824" cy="4635112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1314F68A-0772-C80E-BC1D-7CB75C436C76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28422372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485464" y="3878205"/>
            <a:ext cx="2067335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Homer Watson,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Flood Gate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1900–1. Watson was passionately interested in the landscape near his home in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Doon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Ontario.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64829B-EC9C-9B4A-8A7D-6FC48AF155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79" y="637721"/>
            <a:ext cx="5825629" cy="4151870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B4A5B87A-CFDF-6D14-23D8-B40222CE4F2E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83834664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095964" y="3996349"/>
            <a:ext cx="2734600" cy="8617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Grasses, Bruce Peninsula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1981.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has long had an interest in the Ontario landscape, returning to it many times.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636AC6-40FD-9B47-AE75-8DF3AB1F83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90" y="460375"/>
            <a:ext cx="5386882" cy="4277818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E9C7F7F8-119A-A907-878F-C8147D9CADA2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994589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1F3840-4A4B-B24C-BF78-2923183601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468" y="447245"/>
            <a:ext cx="5925064" cy="3954162"/>
          </a:xfrm>
          <a:prstGeom prst="rect">
            <a:avLst/>
          </a:prstGeom>
        </p:spPr>
      </p:pic>
      <p:sp>
        <p:nvSpPr>
          <p:cNvPr id="6" name="Google Shape;60;p14">
            <a:extLst>
              <a:ext uri="{FF2B5EF4-FFF2-40B4-BE49-F238E27FC236}">
                <a16:creationId xmlns:a16="http://schemas.microsoft.com/office/drawing/2014/main" id="{6D153C05-C02A-1F48-8A27-7461A5ED0885}"/>
              </a:ext>
            </a:extLst>
          </p:cNvPr>
          <p:cNvSpPr txBox="1"/>
          <p:nvPr/>
        </p:nvSpPr>
        <p:spPr>
          <a:xfrm>
            <a:off x="1503769" y="4515631"/>
            <a:ext cx="3624285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Dog and Bear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1977. This sculpture is made from serpentinite, a stone from the Arctic.</a:t>
            </a:r>
          </a:p>
        </p:txBody>
      </p:sp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5F433736-9783-6ECA-C8BB-24466AA98023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4354974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624365" y="4018877"/>
            <a:ext cx="2759314" cy="1031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Mitchell Bannister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Seaweed Gatherers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c.1898. One of the most celebrated Black Canadian artists from the mid 1800s, Bannister became famous for his rural subjects.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743E73-E8DC-CB40-9CB0-6361500F9C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29" y="419844"/>
            <a:ext cx="3800753" cy="4499478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7A226E2F-546A-3242-6628-1CE0CADFEB8F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5808260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862048" y="4453549"/>
            <a:ext cx="5300658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Mitchell Bannister,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(Untitled) Rhode Island Seascape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c.1856. Originally from New Brunswick, Bannister moved to the United States as a young artist.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1ECDA2-A178-424D-87E0-48954C1BB3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02" y="537484"/>
            <a:ext cx="7249196" cy="3838956"/>
          </a:xfrm>
          <a:prstGeom prst="rect">
            <a:avLst/>
          </a:prstGeom>
        </p:spPr>
      </p:pic>
      <p:sp>
        <p:nvSpPr>
          <p:cNvPr id="4" name="Google Shape;90;p19">
            <a:extLst>
              <a:ext uri="{FF2B5EF4-FFF2-40B4-BE49-F238E27FC236}">
                <a16:creationId xmlns:a16="http://schemas.microsoft.com/office/drawing/2014/main" id="{2372A10B-5106-561E-87E0-67CE6C912129}"/>
              </a:ext>
            </a:extLst>
          </p:cNvPr>
          <p:cNvSpPr txBox="1"/>
          <p:nvPr/>
        </p:nvSpPr>
        <p:spPr>
          <a:xfrm>
            <a:off x="176579" y="98962"/>
            <a:ext cx="2582221" cy="3614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defRPr sz="11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r>
              <a:rPr lang="en-CA" dirty="0"/>
              <a:t>Culminating Task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19697428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1190367" y="4441193"/>
            <a:ext cx="5099222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Emily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Loggers’ Culls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1935.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Carr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was deeply troubled by the effects of clearcutting and in her art she represented devastated landscapes.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78C32F-ED21-7944-A61F-4306AE3C0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223" y="309777"/>
            <a:ext cx="6577540" cy="399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162107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5294767" y="4255841"/>
            <a:ext cx="2141478" cy="6924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Oviloo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Tunnillie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Family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2006. This family sculpture includes a dog.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9E4EEB7-857B-074C-ABE9-CA35D992E0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766" y="277708"/>
            <a:ext cx="3078450" cy="4539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134941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884928" y="4420601"/>
            <a:ext cx="1531709" cy="5231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Map of Qikiqtaaluk (Baffin Island).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917BA4-091A-CC45-BE00-C4D35BB10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564" y="283441"/>
            <a:ext cx="5638421" cy="4558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55878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60;p14">
            <a:extLst>
              <a:ext uri="{FF2B5EF4-FFF2-40B4-BE49-F238E27FC236}">
                <a16:creationId xmlns:a16="http://schemas.microsoft.com/office/drawing/2014/main" id="{6AC285BC-FD99-074B-A550-9EDD86D2BA43}"/>
              </a:ext>
            </a:extLst>
          </p:cNvPr>
          <p:cNvSpPr txBox="1"/>
          <p:nvPr/>
        </p:nvSpPr>
        <p:spPr>
          <a:xfrm>
            <a:off x="6314571" y="3156089"/>
            <a:ext cx="2496064" cy="17081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91424" tIns="91424" rIns="91424" bIns="91424">
            <a:spAutoFit/>
          </a:bodyPr>
          <a:lstStyle/>
          <a:p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Edward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</a:t>
            </a:r>
            <a:r>
              <a:rPr lang="en-CA" sz="1100" b="1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Oil Spill #10, Oil Slick at Riptide, Gulf of Mexico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June 24, 2010. Commenting on his interest in oil, </a:t>
            </a:r>
            <a:r>
              <a:rPr lang="en-CA" sz="1100" b="1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Burtynsky</a:t>
            </a:r>
            <a:r>
              <a:rPr lang="en-CA" sz="1100" b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notes that he has considered it “as both the source of energy that makes everything possible, and as a source of dread, for its ongoing endangerment of our habitat.”</a:t>
            </a:r>
            <a:endParaRPr sz="1100" b="1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471E06-32C3-EA4E-A4D7-963D3A793C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811" y="389024"/>
            <a:ext cx="5789140" cy="434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00395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FFAB40"/>
      </a:accent1>
      <a:accent2>
        <a:srgbClr val="212121"/>
      </a:accent2>
      <a:accent3>
        <a:srgbClr val="78909C"/>
      </a:accent3>
      <a:accent4>
        <a:srgbClr val="8F6024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Arial"/>
        <a:ea typeface="Arial"/>
        <a:cs typeface="Arial"/>
      </a:majorFont>
      <a:minorFont>
        <a:latin typeface="Helvetica"/>
        <a:ea typeface="Helvetica"/>
        <a:cs typeface="Helvetica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1083</Words>
  <Application>Microsoft Macintosh PowerPoint</Application>
  <PresentationFormat>On-screen Show (16:9)</PresentationFormat>
  <Paragraphs>64</Paragraphs>
  <Slides>43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Helvetica Neue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Jocelyn Anderson</dc:creator>
  <cp:lastModifiedBy>Art Canada Institute | Institut de l’art canadien</cp:lastModifiedBy>
  <cp:revision>99</cp:revision>
  <dcterms:modified xsi:type="dcterms:W3CDTF">2022-04-22T14:04:15Z</dcterms:modified>
</cp:coreProperties>
</file>